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70" r:id="rId9"/>
  </p:sldIdLst>
  <p:sldSz cx="18288000" cy="10287000"/>
  <p:notesSz cx="6858000" cy="9144000"/>
  <p:embeddedFontLst>
    <p:embeddedFont>
      <p:font typeface="Raleway" pitchFamily="2" charset="0"/>
      <p:regular r:id="rId10"/>
      <p:bold r:id="rId11"/>
      <p:italic r:id="rId12"/>
      <p:boldItalic r:id="rId13"/>
    </p:embeddedFont>
    <p:embeddedFont>
      <p:font typeface="Raleway Bold" charset="0"/>
      <p:regular r:id="rId14"/>
    </p:embeddedFont>
    <p:embeddedFont>
      <p:font typeface="Raleway Heavy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0" d="100"/>
          <a:sy n="50" d="100"/>
        </p:scale>
        <p:origin x="946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png>
</file>

<file path=ppt/media/image10.svg>
</file>

<file path=ppt/media/image11.jpeg>
</file>

<file path=ppt/media/image12.png>
</file>

<file path=ppt/media/image13.png>
</file>

<file path=ppt/media/image14.svg>
</file>

<file path=ppt/media/image15.svg>
</file>

<file path=ppt/media/image2.png>
</file>

<file path=ppt/media/image3.svg>
</file>

<file path=ppt/media/image4.png>
</file>

<file path=ppt/media/image5.png>
</file>

<file path=ppt/media/image6.sv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1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7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2283240">
            <a:off x="-2895143" y="5016741"/>
            <a:ext cx="9782327" cy="6020162"/>
            <a:chOff x="0" y="0"/>
            <a:chExt cx="13043103" cy="8026883"/>
          </a:xfrm>
        </p:grpSpPr>
        <p:sp>
          <p:nvSpPr>
            <p:cNvPr id="3" name="Freeform 3"/>
            <p:cNvSpPr/>
            <p:nvPr/>
          </p:nvSpPr>
          <p:spPr>
            <a:xfrm flipH="1">
              <a:off x="0" y="0"/>
              <a:ext cx="13043027" cy="8026908"/>
            </a:xfrm>
            <a:custGeom>
              <a:avLst/>
              <a:gdLst/>
              <a:ahLst/>
              <a:cxnLst/>
              <a:rect l="l" t="t" r="r" b="b"/>
              <a:pathLst>
                <a:path w="13043027" h="8026908">
                  <a:moveTo>
                    <a:pt x="13043027" y="0"/>
                  </a:moveTo>
                  <a:lnTo>
                    <a:pt x="6759575" y="8026908"/>
                  </a:lnTo>
                  <a:lnTo>
                    <a:pt x="0" y="2735453"/>
                  </a:lnTo>
                  <a:lnTo>
                    <a:pt x="0" y="0"/>
                  </a:lnTo>
                  <a:lnTo>
                    <a:pt x="13043027" y="0"/>
                  </a:lnTo>
                  <a:close/>
                </a:path>
              </a:pathLst>
            </a:custGeom>
            <a:blipFill>
              <a:blip r:embed="rId2"/>
              <a:stretch>
                <a:fillRect l="-5796" r="-44" b="-72932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6330744" y="0"/>
            <a:ext cx="11957256" cy="7145817"/>
          </a:xfrm>
          <a:custGeom>
            <a:avLst/>
            <a:gdLst/>
            <a:ahLst/>
            <a:cxnLst/>
            <a:rect l="l" t="t" r="r" b="b"/>
            <a:pathLst>
              <a:path w="11957256" h="7145817">
                <a:moveTo>
                  <a:pt x="0" y="0"/>
                </a:moveTo>
                <a:lnTo>
                  <a:pt x="11957256" y="0"/>
                </a:lnTo>
                <a:lnTo>
                  <a:pt x="11957256" y="7145817"/>
                </a:lnTo>
                <a:lnTo>
                  <a:pt x="0" y="71458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2593" r="-50156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988106" y="997963"/>
            <a:ext cx="678113" cy="641280"/>
          </a:xfrm>
          <a:custGeom>
            <a:avLst/>
            <a:gdLst/>
            <a:ahLst/>
            <a:cxnLst/>
            <a:rect l="l" t="t" r="r" b="b"/>
            <a:pathLst>
              <a:path w="678113" h="641280">
                <a:moveTo>
                  <a:pt x="0" y="0"/>
                </a:moveTo>
                <a:lnTo>
                  <a:pt x="678113" y="0"/>
                </a:lnTo>
                <a:lnTo>
                  <a:pt x="678113" y="641280"/>
                </a:lnTo>
                <a:lnTo>
                  <a:pt x="0" y="6412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070097" y="1079497"/>
            <a:ext cx="533400" cy="495300"/>
          </a:xfrm>
          <a:custGeom>
            <a:avLst/>
            <a:gdLst/>
            <a:ahLst/>
            <a:cxnLst/>
            <a:rect l="l" t="t" r="r" b="b"/>
            <a:pathLst>
              <a:path w="533400" h="495300">
                <a:moveTo>
                  <a:pt x="0" y="0"/>
                </a:moveTo>
                <a:lnTo>
                  <a:pt x="533400" y="0"/>
                </a:lnTo>
                <a:lnTo>
                  <a:pt x="533400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2518524" y="-980865"/>
            <a:ext cx="21219643" cy="12942503"/>
          </a:xfrm>
          <a:custGeom>
            <a:avLst/>
            <a:gdLst/>
            <a:ahLst/>
            <a:cxnLst/>
            <a:rect l="l" t="t" r="r" b="b"/>
            <a:pathLst>
              <a:path w="21219643" h="12942503">
                <a:moveTo>
                  <a:pt x="0" y="0"/>
                </a:moveTo>
                <a:lnTo>
                  <a:pt x="21219642" y="0"/>
                </a:lnTo>
                <a:lnTo>
                  <a:pt x="21219642" y="12942503"/>
                </a:lnTo>
                <a:lnTo>
                  <a:pt x="0" y="1294250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051608" y="3278524"/>
            <a:ext cx="15245791" cy="5458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Doctor Appointment Booking System Using AI </a:t>
            </a:r>
          </a:p>
          <a:p>
            <a:pPr>
              <a:lnSpc>
                <a:spcPct val="150000"/>
              </a:lnSpc>
            </a:pPr>
            <a:r>
              <a:rPr lang="en-US" sz="6000" b="1" dirty="0">
                <a:solidFill>
                  <a:schemeClr val="bg1"/>
                </a:solidFill>
              </a:rPr>
              <a:t>                      &amp; Digital Technology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</a:rPr>
              <a:t>                                     Optimizing Doctor Availability and Appointment Allocation</a:t>
            </a:r>
            <a:endParaRPr lang="en-US" sz="2800" dirty="0">
              <a:solidFill>
                <a:schemeClr val="bg1"/>
              </a:solidFill>
            </a:endParaRPr>
          </a:p>
          <a:p>
            <a:endParaRPr lang="en-US" sz="6000" dirty="0">
              <a:solidFill>
                <a:schemeClr val="bg1"/>
              </a:solidFill>
            </a:endParaRPr>
          </a:p>
          <a:p>
            <a:pPr algn="l">
              <a:lnSpc>
                <a:spcPts val="15755"/>
              </a:lnSpc>
            </a:pPr>
            <a:endParaRPr lang="en-US" sz="2000" b="1" dirty="0">
              <a:solidFill>
                <a:schemeClr val="bg1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sp>
        <p:nvSpPr>
          <p:cNvPr id="9" name="TextBox 9"/>
          <p:cNvSpPr txBox="1"/>
          <p:nvPr/>
        </p:nvSpPr>
        <p:spPr>
          <a:xfrm rot="-5400000">
            <a:off x="303542" y="8844000"/>
            <a:ext cx="656225" cy="298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21"/>
              </a:lnSpc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179439" y="0"/>
            <a:ext cx="12108561" cy="7145817"/>
          </a:xfrm>
          <a:custGeom>
            <a:avLst/>
            <a:gdLst/>
            <a:ahLst/>
            <a:cxnLst/>
            <a:rect l="l" t="t" r="r" b="b"/>
            <a:pathLst>
              <a:path w="12108561" h="7145817">
                <a:moveTo>
                  <a:pt x="0" y="0"/>
                </a:moveTo>
                <a:lnTo>
                  <a:pt x="12108561" y="0"/>
                </a:lnTo>
                <a:lnTo>
                  <a:pt x="12108561" y="7145817"/>
                </a:lnTo>
                <a:lnTo>
                  <a:pt x="0" y="71458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2593" r="-4828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2951750"/>
            <a:ext cx="5293138" cy="7335250"/>
          </a:xfrm>
          <a:custGeom>
            <a:avLst/>
            <a:gdLst/>
            <a:ahLst/>
            <a:cxnLst/>
            <a:rect l="l" t="t" r="r" b="b"/>
            <a:pathLst>
              <a:path w="5293138" h="7335250">
                <a:moveTo>
                  <a:pt x="0" y="0"/>
                </a:moveTo>
                <a:lnTo>
                  <a:pt x="5293138" y="0"/>
                </a:lnTo>
                <a:lnTo>
                  <a:pt x="5293138" y="7335250"/>
                </a:lnTo>
                <a:lnTo>
                  <a:pt x="0" y="73352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9205" b="-146070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235152" y="979227"/>
            <a:ext cx="678113" cy="641280"/>
          </a:xfrm>
          <a:custGeom>
            <a:avLst/>
            <a:gdLst/>
            <a:ahLst/>
            <a:cxnLst/>
            <a:rect l="l" t="t" r="r" b="b"/>
            <a:pathLst>
              <a:path w="678113" h="641280">
                <a:moveTo>
                  <a:pt x="0" y="0"/>
                </a:moveTo>
                <a:lnTo>
                  <a:pt x="678113" y="0"/>
                </a:lnTo>
                <a:lnTo>
                  <a:pt x="678113" y="641280"/>
                </a:lnTo>
                <a:lnTo>
                  <a:pt x="0" y="6412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 rot="-5400000">
            <a:off x="293752" y="8850354"/>
            <a:ext cx="676199" cy="298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21"/>
              </a:lnSpc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026539" y="269066"/>
            <a:ext cx="8305800" cy="9997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7475" b="1" dirty="0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 </a:t>
            </a:r>
            <a:r>
              <a:rPr lang="en-US" sz="6600" b="1" dirty="0">
                <a:solidFill>
                  <a:srgbClr val="C6269E"/>
                </a:solidFill>
                <a:latin typeface="Raleway Bold"/>
                <a:ea typeface="Raleway Heavy"/>
                <a:cs typeface="Raleway Heavy"/>
                <a:sym typeface="Raleway Bold"/>
              </a:rPr>
              <a:t>Introduction :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 The healthcare industry faces challenges in managing doctor appointments efficiently.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 Patients struggle to find available doctors, leading to long waiting times.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 This system provides a real-time doctor availability check and automated appointment booking.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 Uses AI and digital technology to enhance hospital workflow and patient experience.</a:t>
            </a:r>
          </a:p>
          <a:p>
            <a:pPr algn="l">
              <a:lnSpc>
                <a:spcPts val="7116"/>
              </a:lnSpc>
            </a:pPr>
            <a:endParaRPr lang="en-US" sz="3600" b="1" dirty="0">
              <a:solidFill>
                <a:srgbClr val="C6269E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pic>
        <p:nvPicPr>
          <p:cNvPr id="1026" name="Picture 2" descr="Buy Doctor PNG, Cute Doctor Clip Art, Digital Download Online in India -  Etsy">
            <a:extLst>
              <a:ext uri="{FF2B5EF4-FFF2-40B4-BE49-F238E27FC236}">
                <a16:creationId xmlns:a16="http://schemas.microsoft.com/office/drawing/2014/main" id="{690DF6AB-21E3-80EE-0D61-6CDB4FA304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9501" y="2580966"/>
            <a:ext cx="6380773" cy="6380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605059" y="5982838"/>
            <a:ext cx="3851329" cy="6453578"/>
          </a:xfrm>
          <a:custGeom>
            <a:avLst/>
            <a:gdLst/>
            <a:ahLst/>
            <a:cxnLst/>
            <a:rect l="l" t="t" r="r" b="b"/>
            <a:pathLst>
              <a:path w="3851329" h="6453578">
                <a:moveTo>
                  <a:pt x="0" y="0"/>
                </a:moveTo>
                <a:lnTo>
                  <a:pt x="3851329" y="0"/>
                </a:lnTo>
                <a:lnTo>
                  <a:pt x="3851329" y="6453578"/>
                </a:lnTo>
                <a:lnTo>
                  <a:pt x="0" y="64535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66192" b="-17968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988106" y="997963"/>
            <a:ext cx="678113" cy="641280"/>
          </a:xfrm>
          <a:custGeom>
            <a:avLst/>
            <a:gdLst/>
            <a:ahLst/>
            <a:cxnLst/>
            <a:rect l="l" t="t" r="r" b="b"/>
            <a:pathLst>
              <a:path w="678113" h="641280">
                <a:moveTo>
                  <a:pt x="0" y="0"/>
                </a:moveTo>
                <a:lnTo>
                  <a:pt x="678113" y="0"/>
                </a:lnTo>
                <a:lnTo>
                  <a:pt x="678113" y="641280"/>
                </a:lnTo>
                <a:lnTo>
                  <a:pt x="0" y="6412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070097" y="1079497"/>
            <a:ext cx="533400" cy="495300"/>
          </a:xfrm>
          <a:custGeom>
            <a:avLst/>
            <a:gdLst/>
            <a:ahLst/>
            <a:cxnLst/>
            <a:rect l="l" t="t" r="r" b="b"/>
            <a:pathLst>
              <a:path w="533400" h="495300">
                <a:moveTo>
                  <a:pt x="0" y="0"/>
                </a:moveTo>
                <a:lnTo>
                  <a:pt x="533400" y="0"/>
                </a:lnTo>
                <a:lnTo>
                  <a:pt x="533400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2051558" y="1486714"/>
            <a:ext cx="551240" cy="518160"/>
            <a:chOff x="0" y="0"/>
            <a:chExt cx="551231" cy="51816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1180" cy="518160"/>
            </a:xfrm>
            <a:custGeom>
              <a:avLst/>
              <a:gdLst/>
              <a:ahLst/>
              <a:cxnLst/>
              <a:rect l="l" t="t" r="r" b="b"/>
              <a:pathLst>
                <a:path w="551180" h="518160">
                  <a:moveTo>
                    <a:pt x="0" y="518160"/>
                  </a:moveTo>
                  <a:lnTo>
                    <a:pt x="551180" y="518160"/>
                  </a:lnTo>
                  <a:lnTo>
                    <a:pt x="55118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2729671" y="587392"/>
            <a:ext cx="9173042" cy="12391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466"/>
              </a:lnSpc>
            </a:pPr>
            <a:r>
              <a:rPr lang="en-US" sz="6600" b="1" dirty="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 </a:t>
            </a:r>
            <a:r>
              <a:rPr lang="en-US" sz="6600" b="1" dirty="0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Problem Statement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16516" y="2566518"/>
            <a:ext cx="8153400" cy="68326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Many hospitals still use manual appointment booking, leading to inefficiencies.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Patients don't always know if a doctor is available before visiting the hospital.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Overbooked doctors result in extended waiting times for patients.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No intelligent system to suggest alternative doctors based on availability. </a:t>
            </a:r>
            <a:r>
              <a:rPr lang="en-US" sz="3200" dirty="0"/>
              <a:t>and </a:t>
            </a:r>
            <a:r>
              <a:rPr lang="en-US" sz="2800" dirty="0"/>
              <a:t>proximity.</a:t>
            </a:r>
          </a:p>
          <a:p>
            <a:pPr>
              <a:lnSpc>
                <a:spcPts val="2389"/>
              </a:lnSpc>
            </a:pPr>
            <a:endParaRPr lang="en-US" sz="2800" dirty="0">
              <a:solidFill>
                <a:schemeClr val="bg1"/>
              </a:solidFill>
            </a:endParaRPr>
          </a:p>
          <a:p>
            <a:pPr>
              <a:lnSpc>
                <a:spcPts val="2389"/>
              </a:lnSpc>
            </a:pPr>
            <a:endParaRPr lang="en-US" sz="2800" dirty="0">
              <a:solidFill>
                <a:schemeClr val="bg1"/>
              </a:solidFill>
            </a:endParaRPr>
          </a:p>
          <a:p>
            <a:pPr algn="l">
              <a:lnSpc>
                <a:spcPts val="2389"/>
              </a:lnSpc>
            </a:pPr>
            <a:endParaRPr lang="en-US" sz="2509" b="1" dirty="0">
              <a:solidFill>
                <a:srgbClr val="C6269E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sp>
        <p:nvSpPr>
          <p:cNvPr id="22" name="TextBox 22"/>
          <p:cNvSpPr txBox="1"/>
          <p:nvPr/>
        </p:nvSpPr>
        <p:spPr>
          <a:xfrm rot="-5400000">
            <a:off x="292388" y="8850326"/>
            <a:ext cx="678999" cy="298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21"/>
              </a:lnSpc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3</a:t>
            </a:r>
          </a:p>
        </p:txBody>
      </p:sp>
      <p:pic>
        <p:nvPicPr>
          <p:cNvPr id="2050" name="Picture 2" descr="25 Different Types of Doctors - The Most Common Types of Doctors and  Specialists">
            <a:extLst>
              <a:ext uri="{FF2B5EF4-FFF2-40B4-BE49-F238E27FC236}">
                <a16:creationId xmlns:a16="http://schemas.microsoft.com/office/drawing/2014/main" id="{04D27413-D56F-554C-1450-F8484CB5B3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0" y="3009900"/>
            <a:ext cx="7262775" cy="5153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988106" y="997963"/>
            <a:ext cx="678113" cy="641280"/>
          </a:xfrm>
          <a:custGeom>
            <a:avLst/>
            <a:gdLst/>
            <a:ahLst/>
            <a:cxnLst/>
            <a:rect l="l" t="t" r="r" b="b"/>
            <a:pathLst>
              <a:path w="678113" h="641280">
                <a:moveTo>
                  <a:pt x="0" y="0"/>
                </a:moveTo>
                <a:lnTo>
                  <a:pt x="678113" y="0"/>
                </a:lnTo>
                <a:lnTo>
                  <a:pt x="678113" y="641280"/>
                </a:lnTo>
                <a:lnTo>
                  <a:pt x="0" y="6412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070097" y="1079497"/>
            <a:ext cx="533400" cy="495300"/>
          </a:xfrm>
          <a:custGeom>
            <a:avLst/>
            <a:gdLst/>
            <a:ahLst/>
            <a:cxnLst/>
            <a:rect l="l" t="t" r="r" b="b"/>
            <a:pathLst>
              <a:path w="533400" h="495300">
                <a:moveTo>
                  <a:pt x="0" y="0"/>
                </a:moveTo>
                <a:lnTo>
                  <a:pt x="533400" y="0"/>
                </a:lnTo>
                <a:lnTo>
                  <a:pt x="533400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2051609" y="1061399"/>
            <a:ext cx="551240" cy="518160"/>
          </a:xfrm>
          <a:custGeom>
            <a:avLst/>
            <a:gdLst/>
            <a:ahLst/>
            <a:cxnLst/>
            <a:rect l="l" t="t" r="r" b="b"/>
            <a:pathLst>
              <a:path w="551240" h="518160">
                <a:moveTo>
                  <a:pt x="0" y="0"/>
                </a:moveTo>
                <a:lnTo>
                  <a:pt x="551240" y="0"/>
                </a:lnTo>
                <a:lnTo>
                  <a:pt x="551240" y="518160"/>
                </a:lnTo>
                <a:lnTo>
                  <a:pt x="0" y="5181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6" name="TextBox 26"/>
          <p:cNvSpPr txBox="1"/>
          <p:nvPr/>
        </p:nvSpPr>
        <p:spPr>
          <a:xfrm rot="-5400000">
            <a:off x="291122" y="8850250"/>
            <a:ext cx="681571" cy="298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21"/>
              </a:lnSpc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4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43000" y="2237079"/>
            <a:ext cx="10655303" cy="73825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924"/>
              </a:lnSpc>
            </a:pPr>
            <a:r>
              <a:rPr lang="en-IN" sz="3200" dirty="0">
                <a:solidFill>
                  <a:schemeClr val="bg1"/>
                </a:solidFill>
              </a:rPr>
              <a:t>A web-based system that:</a:t>
            </a:r>
          </a:p>
          <a:p>
            <a:pPr>
              <a:lnSpc>
                <a:spcPts val="2924"/>
              </a:lnSpc>
            </a:pPr>
            <a:endParaRPr lang="en-IN" sz="3200" dirty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bg1"/>
                </a:solidFill>
              </a:rPr>
              <a:t>Providing real-time doctor availability check</a:t>
            </a:r>
            <a:endParaRPr lang="en-US" sz="3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   Suggesting alternative doctors if the preferred one is unavailable.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   Enabling instant online appointment booking.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   Sending automated notifications and reminders to patients.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   Optimizing doctor schedules with AI-based recommendations.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lnSpc>
                <a:spcPts val="2924"/>
              </a:lnSpc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5EA544C-7401-9C44-2757-39BFCFBB74D6}"/>
              </a:ext>
            </a:extLst>
          </p:cNvPr>
          <p:cNvSpPr txBox="1"/>
          <p:nvPr/>
        </p:nvSpPr>
        <p:spPr>
          <a:xfrm>
            <a:off x="2895600" y="512620"/>
            <a:ext cx="9174480" cy="131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6000" b="1" dirty="0">
                <a:solidFill>
                  <a:srgbClr val="C6269E"/>
                </a:solidFill>
                <a:latin typeface="Raleway Bold"/>
                <a:ea typeface="Raleway Heavy"/>
                <a:cs typeface="Raleway Heavy"/>
                <a:sym typeface="Raleway Bold"/>
              </a:rPr>
              <a:t>Solution :</a:t>
            </a:r>
          </a:p>
        </p:txBody>
      </p:sp>
      <p:pic>
        <p:nvPicPr>
          <p:cNvPr id="3077" name="Picture 5">
            <a:extLst>
              <a:ext uri="{FF2B5EF4-FFF2-40B4-BE49-F238E27FC236}">
                <a16:creationId xmlns:a16="http://schemas.microsoft.com/office/drawing/2014/main" id="{7A3787A6-CB52-9956-4261-4A0D5F940B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1579" y="2476500"/>
            <a:ext cx="6030621" cy="6030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988106" y="997963"/>
            <a:ext cx="678113" cy="641280"/>
          </a:xfrm>
          <a:custGeom>
            <a:avLst/>
            <a:gdLst/>
            <a:ahLst/>
            <a:cxnLst/>
            <a:rect l="l" t="t" r="r" b="b"/>
            <a:pathLst>
              <a:path w="678113" h="641280">
                <a:moveTo>
                  <a:pt x="0" y="0"/>
                </a:moveTo>
                <a:lnTo>
                  <a:pt x="678113" y="0"/>
                </a:lnTo>
                <a:lnTo>
                  <a:pt x="678113" y="641280"/>
                </a:lnTo>
                <a:lnTo>
                  <a:pt x="0" y="6412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070097" y="1079497"/>
            <a:ext cx="533400" cy="495300"/>
          </a:xfrm>
          <a:custGeom>
            <a:avLst/>
            <a:gdLst/>
            <a:ahLst/>
            <a:cxnLst/>
            <a:rect l="l" t="t" r="r" b="b"/>
            <a:pathLst>
              <a:path w="533400" h="495300">
                <a:moveTo>
                  <a:pt x="0" y="0"/>
                </a:moveTo>
                <a:lnTo>
                  <a:pt x="533400" y="0"/>
                </a:lnTo>
                <a:lnTo>
                  <a:pt x="533400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8847191" y="0"/>
            <a:ext cx="9440809" cy="6972824"/>
          </a:xfrm>
          <a:custGeom>
            <a:avLst/>
            <a:gdLst/>
            <a:ahLst/>
            <a:cxnLst/>
            <a:rect l="l" t="t" r="r" b="b"/>
            <a:pathLst>
              <a:path w="9440809" h="6972824">
                <a:moveTo>
                  <a:pt x="0" y="0"/>
                </a:moveTo>
                <a:lnTo>
                  <a:pt x="9440809" y="0"/>
                </a:lnTo>
                <a:lnTo>
                  <a:pt x="9440809" y="6972824"/>
                </a:lnTo>
                <a:lnTo>
                  <a:pt x="0" y="69728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58860" r="-90181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0" y="3604822"/>
            <a:ext cx="5184819" cy="6682178"/>
          </a:xfrm>
          <a:custGeom>
            <a:avLst/>
            <a:gdLst/>
            <a:ahLst/>
            <a:cxnLst/>
            <a:rect l="l" t="t" r="r" b="b"/>
            <a:pathLst>
              <a:path w="5184819" h="6682178">
                <a:moveTo>
                  <a:pt x="0" y="0"/>
                </a:moveTo>
                <a:lnTo>
                  <a:pt x="5184819" y="0"/>
                </a:lnTo>
                <a:lnTo>
                  <a:pt x="5184819" y="6682178"/>
                </a:lnTo>
                <a:lnTo>
                  <a:pt x="0" y="668217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46292" b="-170119"/>
            </a:stretch>
          </a:blipFill>
        </p:spPr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2051609" y="1061399"/>
            <a:ext cx="551240" cy="518160"/>
            <a:chOff x="0" y="0"/>
            <a:chExt cx="551231" cy="51816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551180" cy="518160"/>
            </a:xfrm>
            <a:custGeom>
              <a:avLst/>
              <a:gdLst/>
              <a:ahLst/>
              <a:cxnLst/>
              <a:rect l="l" t="t" r="r" b="b"/>
              <a:pathLst>
                <a:path w="551180" h="518160">
                  <a:moveTo>
                    <a:pt x="0" y="518160"/>
                  </a:moveTo>
                  <a:lnTo>
                    <a:pt x="551180" y="518160"/>
                  </a:lnTo>
                  <a:lnTo>
                    <a:pt x="55118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20" name="Freeform 20"/>
          <p:cNvSpPr/>
          <p:nvPr/>
        </p:nvSpPr>
        <p:spPr>
          <a:xfrm>
            <a:off x="14455259" y="249936"/>
            <a:ext cx="667893" cy="667893"/>
          </a:xfrm>
          <a:custGeom>
            <a:avLst/>
            <a:gdLst/>
            <a:ahLst/>
            <a:cxnLst/>
            <a:rect l="l" t="t" r="r" b="b"/>
            <a:pathLst>
              <a:path w="667893" h="667893">
                <a:moveTo>
                  <a:pt x="0" y="667893"/>
                </a:moveTo>
                <a:lnTo>
                  <a:pt x="667893" y="667893"/>
                </a:lnTo>
                <a:lnTo>
                  <a:pt x="667893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</p:sp>
      <p:sp>
        <p:nvSpPr>
          <p:cNvPr id="27" name="TextBox 27"/>
          <p:cNvSpPr txBox="1"/>
          <p:nvPr/>
        </p:nvSpPr>
        <p:spPr>
          <a:xfrm rot="-5400000">
            <a:off x="291226" y="8850354"/>
            <a:ext cx="681361" cy="298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21"/>
              </a:lnSpc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5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601685" y="2037347"/>
            <a:ext cx="10203894" cy="86664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solidFill>
                  <a:schemeClr val="bg1"/>
                </a:solidFill>
              </a:rPr>
              <a:t> User Login &amp; Search:</a:t>
            </a:r>
            <a:r>
              <a:rPr lang="en-US" sz="2800" dirty="0">
                <a:solidFill>
                  <a:schemeClr val="bg1"/>
                </a:solidFill>
              </a:rPr>
              <a:t> The patient logs in and searches for a doctor based on specialization.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solidFill>
                  <a:schemeClr val="bg1"/>
                </a:solidFill>
              </a:rPr>
              <a:t> Availability Check:</a:t>
            </a:r>
            <a:r>
              <a:rPr lang="en-US" sz="2800" dirty="0">
                <a:solidFill>
                  <a:schemeClr val="bg1"/>
                </a:solidFill>
              </a:rPr>
              <a:t> The system verifies if the selected doctor is available.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solidFill>
                  <a:schemeClr val="bg1"/>
                </a:solidFill>
              </a:rPr>
              <a:t> Appointment Booking:</a:t>
            </a:r>
            <a:endParaRPr lang="en-US" sz="2800" dirty="0">
              <a:solidFill>
                <a:schemeClr val="bg1"/>
              </a:solidFill>
            </a:endParaRPr>
          </a:p>
          <a:p>
            <a:pPr marL="742950" lvl="1" indent="-285750" algn="just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If available → The patient books an appointment.</a:t>
            </a:r>
          </a:p>
          <a:p>
            <a:pPr marL="742950" lvl="1" indent="-285750" algn="just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If unavailable → The system recommends other nearby doctors.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solidFill>
                  <a:schemeClr val="bg1"/>
                </a:solidFill>
              </a:rPr>
              <a:t> Confirmation &amp; Notification:</a:t>
            </a:r>
            <a:endParaRPr lang="en-US" sz="2800" dirty="0">
              <a:solidFill>
                <a:schemeClr val="bg1"/>
              </a:solidFill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The patient receives a confirmation message with appointment details.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2800" b="1" dirty="0">
                <a:solidFill>
                  <a:schemeClr val="bg1"/>
                </a:solidFill>
              </a:rPr>
              <a:t> Doctor Dashboard:</a:t>
            </a:r>
            <a:endParaRPr lang="en-US" sz="2800" dirty="0">
              <a:solidFill>
                <a:schemeClr val="bg1"/>
              </a:solidFill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Doctors can view their schedule and upcoming appointments.</a:t>
            </a:r>
          </a:p>
          <a:p>
            <a:pPr algn="just">
              <a:lnSpc>
                <a:spcPts val="7116"/>
              </a:lnSpc>
            </a:pPr>
            <a:endParaRPr lang="en-US" sz="6600" dirty="0">
              <a:solidFill>
                <a:srgbClr val="C6269E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C6B55F1-5330-7E38-7BE8-5EBE1B9127CB}"/>
              </a:ext>
            </a:extLst>
          </p:cNvPr>
          <p:cNvSpPr txBox="1"/>
          <p:nvPr/>
        </p:nvSpPr>
        <p:spPr>
          <a:xfrm>
            <a:off x="2819400" y="795937"/>
            <a:ext cx="71628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System </a:t>
            </a:r>
            <a:r>
              <a:rPr lang="en-US" sz="6000" dirty="0">
                <a:solidFill>
                  <a:srgbClr val="C6269E"/>
                </a:solidFill>
                <a:latin typeface="Raleway Bold"/>
                <a:ea typeface="Raleway Heavy"/>
                <a:cs typeface="Raleway Heavy"/>
                <a:sym typeface="Raleway Bold"/>
              </a:rPr>
              <a:t>Workflow:</a:t>
            </a:r>
          </a:p>
          <a:p>
            <a:endParaRPr lang="en-IN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4869F478-BC54-971F-C35D-CAF6AC4DEE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3813" y="2680127"/>
            <a:ext cx="5875392" cy="598665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988106" y="997963"/>
            <a:ext cx="678113" cy="641280"/>
          </a:xfrm>
          <a:custGeom>
            <a:avLst/>
            <a:gdLst/>
            <a:ahLst/>
            <a:cxnLst/>
            <a:rect l="l" t="t" r="r" b="b"/>
            <a:pathLst>
              <a:path w="678113" h="641280">
                <a:moveTo>
                  <a:pt x="0" y="0"/>
                </a:moveTo>
                <a:lnTo>
                  <a:pt x="678113" y="0"/>
                </a:lnTo>
                <a:lnTo>
                  <a:pt x="678113" y="641280"/>
                </a:lnTo>
                <a:lnTo>
                  <a:pt x="0" y="6412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070097" y="1079497"/>
            <a:ext cx="533400" cy="495300"/>
          </a:xfrm>
          <a:custGeom>
            <a:avLst/>
            <a:gdLst/>
            <a:ahLst/>
            <a:cxnLst/>
            <a:rect l="l" t="t" r="r" b="b"/>
            <a:pathLst>
              <a:path w="533400" h="495300">
                <a:moveTo>
                  <a:pt x="0" y="0"/>
                </a:moveTo>
                <a:lnTo>
                  <a:pt x="533400" y="0"/>
                </a:lnTo>
                <a:lnTo>
                  <a:pt x="533400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649732" y="0"/>
            <a:ext cx="6638268" cy="8325374"/>
          </a:xfrm>
          <a:custGeom>
            <a:avLst/>
            <a:gdLst/>
            <a:ahLst/>
            <a:cxnLst/>
            <a:rect l="l" t="t" r="r" b="b"/>
            <a:pathLst>
              <a:path w="6638268" h="8325374">
                <a:moveTo>
                  <a:pt x="0" y="0"/>
                </a:moveTo>
                <a:lnTo>
                  <a:pt x="6638268" y="0"/>
                </a:lnTo>
                <a:lnTo>
                  <a:pt x="6638268" y="8325374"/>
                </a:lnTo>
                <a:lnTo>
                  <a:pt x="0" y="83253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16805" r="-170471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0" y="3604822"/>
            <a:ext cx="5184819" cy="6682178"/>
          </a:xfrm>
          <a:custGeom>
            <a:avLst/>
            <a:gdLst/>
            <a:ahLst/>
            <a:cxnLst/>
            <a:rect l="l" t="t" r="r" b="b"/>
            <a:pathLst>
              <a:path w="5184819" h="6682178">
                <a:moveTo>
                  <a:pt x="0" y="0"/>
                </a:moveTo>
                <a:lnTo>
                  <a:pt x="5184819" y="0"/>
                </a:lnTo>
                <a:lnTo>
                  <a:pt x="5184819" y="6682178"/>
                </a:lnTo>
                <a:lnTo>
                  <a:pt x="0" y="668217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46292" b="-170119"/>
            </a:stretch>
          </a:blipFill>
        </p:spPr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2051609" y="1061399"/>
            <a:ext cx="551240" cy="518160"/>
            <a:chOff x="0" y="0"/>
            <a:chExt cx="551231" cy="51816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51180" cy="518160"/>
            </a:xfrm>
            <a:custGeom>
              <a:avLst/>
              <a:gdLst/>
              <a:ahLst/>
              <a:cxnLst/>
              <a:rect l="l" t="t" r="r" b="b"/>
              <a:pathLst>
                <a:path w="551180" h="518160">
                  <a:moveTo>
                    <a:pt x="0" y="518160"/>
                  </a:moveTo>
                  <a:lnTo>
                    <a:pt x="551180" y="518160"/>
                  </a:lnTo>
                  <a:lnTo>
                    <a:pt x="55118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14" name="TextBox 14"/>
          <p:cNvSpPr txBox="1"/>
          <p:nvPr/>
        </p:nvSpPr>
        <p:spPr>
          <a:xfrm rot="-5400000">
            <a:off x="285122" y="8850344"/>
            <a:ext cx="693820" cy="298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21"/>
              </a:lnSpc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6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971800" y="653850"/>
            <a:ext cx="7922447" cy="11939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66"/>
              </a:lnSpc>
            </a:pPr>
            <a:r>
              <a:rPr lang="en-US" sz="6000" b="1" spc="44" dirty="0">
                <a:solidFill>
                  <a:srgbClr val="FFFFFF"/>
                </a:solidFill>
                <a:latin typeface="Raleway Heavy"/>
                <a:ea typeface="Raleway Bold"/>
                <a:cs typeface="Raleway Bold"/>
                <a:sym typeface="Raleway Heavy"/>
              </a:rPr>
              <a:t>Key </a:t>
            </a:r>
            <a:r>
              <a:rPr lang="en-US" sz="6000" b="1" spc="44" dirty="0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Features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971800" y="3162301"/>
            <a:ext cx="10632405" cy="19041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138"/>
              </a:lnSpc>
            </a:pPr>
            <a:endParaRPr lang="en-US" sz="3061" b="1" dirty="0">
              <a:solidFill>
                <a:srgbClr val="FFFFFF"/>
              </a:solidFill>
              <a:latin typeface="Raleway Heavy"/>
              <a:ea typeface="Raleway Heavy"/>
              <a:cs typeface="Raleway Heavy"/>
              <a:sym typeface="Raleway Heavy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2666219" y="2552700"/>
            <a:ext cx="12497581" cy="57726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38"/>
              </a:lnSpc>
            </a:pPr>
            <a:endParaRPr lang="en-US" sz="1871" dirty="0">
              <a:solidFill>
                <a:srgbClr val="FFFFF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48A3BA7-51E8-9539-5C74-C903FAC7DC9F}"/>
              </a:ext>
            </a:extLst>
          </p:cNvPr>
          <p:cNvSpPr txBox="1"/>
          <p:nvPr/>
        </p:nvSpPr>
        <p:spPr>
          <a:xfrm>
            <a:off x="2362200" y="2552700"/>
            <a:ext cx="113538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Real-time Doctor Availability Check</a:t>
            </a:r>
            <a:r>
              <a:rPr lang="en-US" sz="2800" dirty="0">
                <a:solidFill>
                  <a:schemeClr val="bg1"/>
                </a:solidFill>
              </a:rPr>
              <a:t> – Ensures patients only book available slots.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DAB32C4-E6C5-7982-A911-CA1166C4E019}"/>
              </a:ext>
            </a:extLst>
          </p:cNvPr>
          <p:cNvSpPr txBox="1"/>
          <p:nvPr/>
        </p:nvSpPr>
        <p:spPr>
          <a:xfrm>
            <a:off x="2362200" y="3579996"/>
            <a:ext cx="113538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AI-based Doctor Recommendation</a:t>
            </a:r>
            <a:r>
              <a:rPr lang="en-US" sz="2800" dirty="0">
                <a:solidFill>
                  <a:schemeClr val="bg1"/>
                </a:solidFill>
              </a:rPr>
              <a:t> – Suggests nearby doctors based on location &amp; specialization.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Automated Appointment Scheduling</a:t>
            </a:r>
            <a:r>
              <a:rPr lang="en-US" sz="2800" dirty="0">
                <a:solidFill>
                  <a:schemeClr val="bg1"/>
                </a:solidFill>
              </a:rPr>
              <a:t> – Allows easy and efficient booking.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EB7DB37-E4C9-E06B-87B6-87F9785728F7}"/>
              </a:ext>
            </a:extLst>
          </p:cNvPr>
          <p:cNvSpPr txBox="1"/>
          <p:nvPr/>
        </p:nvSpPr>
        <p:spPr>
          <a:xfrm>
            <a:off x="2362200" y="5105400"/>
            <a:ext cx="9144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User-Friendly Interface</a:t>
            </a:r>
            <a:r>
              <a:rPr lang="en-US" sz="2800" dirty="0">
                <a:solidFill>
                  <a:schemeClr val="bg1"/>
                </a:solidFill>
              </a:rPr>
              <a:t> – Simple and interactive UI for patients &amp; doctors.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350DD2E-36FB-3A4C-FDD9-3D2E490353E9}"/>
              </a:ext>
            </a:extLst>
          </p:cNvPr>
          <p:cNvSpPr txBox="1"/>
          <p:nvPr/>
        </p:nvSpPr>
        <p:spPr>
          <a:xfrm>
            <a:off x="2342402" y="6163445"/>
            <a:ext cx="9144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Doctor Dashboard</a:t>
            </a:r>
            <a:r>
              <a:rPr lang="en-US" sz="2800" dirty="0">
                <a:solidFill>
                  <a:schemeClr val="bg1"/>
                </a:solidFill>
              </a:rPr>
              <a:t> – Doctors can manage appointments and availability.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0" y="5426888"/>
            <a:ext cx="9813979" cy="4860112"/>
          </a:xfrm>
          <a:custGeom>
            <a:avLst/>
            <a:gdLst/>
            <a:ahLst/>
            <a:cxnLst/>
            <a:rect l="l" t="t" r="r" b="b"/>
            <a:pathLst>
              <a:path w="9813979" h="4860112">
                <a:moveTo>
                  <a:pt x="0" y="0"/>
                </a:moveTo>
                <a:lnTo>
                  <a:pt x="9813979" y="0"/>
                </a:lnTo>
                <a:lnTo>
                  <a:pt x="9813979" y="4860112"/>
                </a:lnTo>
                <a:lnTo>
                  <a:pt x="0" y="48601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2949" b="-271388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988106" y="997963"/>
            <a:ext cx="678113" cy="641280"/>
          </a:xfrm>
          <a:custGeom>
            <a:avLst/>
            <a:gdLst/>
            <a:ahLst/>
            <a:cxnLst/>
            <a:rect l="l" t="t" r="r" b="b"/>
            <a:pathLst>
              <a:path w="678113" h="641280">
                <a:moveTo>
                  <a:pt x="0" y="0"/>
                </a:moveTo>
                <a:lnTo>
                  <a:pt x="678113" y="0"/>
                </a:lnTo>
                <a:lnTo>
                  <a:pt x="678113" y="641280"/>
                </a:lnTo>
                <a:lnTo>
                  <a:pt x="0" y="6412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070097" y="1079497"/>
            <a:ext cx="533400" cy="495300"/>
          </a:xfrm>
          <a:custGeom>
            <a:avLst/>
            <a:gdLst/>
            <a:ahLst/>
            <a:cxnLst/>
            <a:rect l="l" t="t" r="r" b="b"/>
            <a:pathLst>
              <a:path w="533400" h="495300">
                <a:moveTo>
                  <a:pt x="0" y="0"/>
                </a:moveTo>
                <a:lnTo>
                  <a:pt x="533400" y="0"/>
                </a:lnTo>
                <a:lnTo>
                  <a:pt x="533400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6" name="Freeform 6"/>
          <p:cNvSpPr/>
          <p:nvPr/>
        </p:nvSpPr>
        <p:spPr>
          <a:xfrm>
            <a:off x="2051609" y="1061399"/>
            <a:ext cx="551240" cy="518160"/>
          </a:xfrm>
          <a:custGeom>
            <a:avLst/>
            <a:gdLst/>
            <a:ahLst/>
            <a:cxnLst/>
            <a:rect l="l" t="t" r="r" b="b"/>
            <a:pathLst>
              <a:path w="551240" h="518160">
                <a:moveTo>
                  <a:pt x="0" y="0"/>
                </a:moveTo>
                <a:lnTo>
                  <a:pt x="551240" y="0"/>
                </a:lnTo>
                <a:lnTo>
                  <a:pt x="551240" y="518160"/>
                </a:lnTo>
                <a:lnTo>
                  <a:pt x="0" y="5181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 rot="-5400000">
            <a:off x="286170" y="8850364"/>
            <a:ext cx="691667" cy="298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21"/>
              </a:lnSpc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8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070097" y="2827311"/>
            <a:ext cx="5095465" cy="2733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16"/>
              </a:lnSpc>
            </a:pPr>
            <a:r>
              <a:rPr lang="en-US" sz="7475" b="1" dirty="0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 </a:t>
            </a:r>
            <a:r>
              <a:rPr lang="en-US" sz="6000" b="1" dirty="0">
                <a:solidFill>
                  <a:srgbClr val="C6269E"/>
                </a:solidFill>
                <a:latin typeface="Raleway Bold"/>
                <a:ea typeface="Raleway Heavy"/>
                <a:cs typeface="Raleway Heavy"/>
                <a:sym typeface="Raleway Bold"/>
              </a:rPr>
              <a:t>Technologies used:</a:t>
            </a:r>
            <a:endParaRPr lang="en-US" sz="6000" b="1" dirty="0">
              <a:solidFill>
                <a:srgbClr val="C6269E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B67F2B9-A576-654B-F000-DFA868E59E6E}"/>
              </a:ext>
            </a:extLst>
          </p:cNvPr>
          <p:cNvSpPr txBox="1"/>
          <p:nvPr/>
        </p:nvSpPr>
        <p:spPr>
          <a:xfrm>
            <a:off x="8493176" y="1574797"/>
            <a:ext cx="6781800" cy="691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</a:rPr>
              <a:t>Frontend 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bg1"/>
                </a:solidFill>
              </a:rPr>
              <a:t> React (</a:t>
            </a:r>
            <a:r>
              <a:rPr lang="en-IN" sz="2800" dirty="0" err="1">
                <a:solidFill>
                  <a:schemeClr val="bg1"/>
                </a:solidFill>
              </a:rPr>
              <a:t>Typescipt</a:t>
            </a:r>
            <a:r>
              <a:rPr lang="en-IN" sz="2800" dirty="0">
                <a:solidFill>
                  <a:schemeClr val="bg1"/>
                </a:solidFill>
              </a:rPr>
              <a:t>) –&gt; Main Frontend framework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 Vite</a:t>
            </a:r>
            <a:r>
              <a:rPr lang="en-US" sz="2800" dirty="0">
                <a:solidFill>
                  <a:schemeClr val="bg1"/>
                </a:solidFill>
              </a:rPr>
              <a:t> → Fast build tool for frontend development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Tailwind CSS</a:t>
            </a:r>
            <a:r>
              <a:rPr lang="en-US" sz="2800" dirty="0">
                <a:solidFill>
                  <a:schemeClr val="bg1"/>
                </a:solidFill>
              </a:rPr>
              <a:t> → Utility-first CSS framework for styling</a:t>
            </a:r>
          </a:p>
          <a:p>
            <a:pPr>
              <a:lnSpc>
                <a:spcPct val="150000"/>
              </a:lnSpc>
            </a:pPr>
            <a:r>
              <a:rPr lang="en-IN" sz="2800" dirty="0">
                <a:solidFill>
                  <a:schemeClr val="bg1"/>
                </a:solidFill>
              </a:rPr>
              <a:t>Configuration &amp; Build Tools: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b="1" dirty="0" err="1">
                <a:solidFill>
                  <a:schemeClr val="bg1"/>
                </a:solidFill>
              </a:rPr>
              <a:t>ESLint</a:t>
            </a:r>
            <a:r>
              <a:rPr lang="en-IN" sz="2800" dirty="0">
                <a:solidFill>
                  <a:schemeClr val="bg1"/>
                </a:solidFill>
              </a:rPr>
              <a:t> → Code linting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b="1" dirty="0" err="1">
                <a:solidFill>
                  <a:schemeClr val="bg1"/>
                </a:solidFill>
              </a:rPr>
              <a:t>PostCSS</a:t>
            </a:r>
            <a:r>
              <a:rPr lang="en-IN" sz="2800" dirty="0">
                <a:solidFill>
                  <a:schemeClr val="bg1"/>
                </a:solidFill>
              </a:rPr>
              <a:t> → CSS transformations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b="1" dirty="0">
                <a:solidFill>
                  <a:schemeClr val="bg1"/>
                </a:solidFill>
              </a:rPr>
              <a:t>TypeScript</a:t>
            </a:r>
            <a:r>
              <a:rPr lang="en-IN" sz="2800" dirty="0">
                <a:solidFill>
                  <a:schemeClr val="bg1"/>
                </a:solidFill>
              </a:rPr>
              <a:t> → Strongly typed JavaScript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939396" y="3434829"/>
            <a:ext cx="12421981" cy="2727874"/>
          </a:xfrm>
          <a:custGeom>
            <a:avLst/>
            <a:gdLst/>
            <a:ahLst/>
            <a:cxnLst/>
            <a:rect l="l" t="t" r="r" b="b"/>
            <a:pathLst>
              <a:path w="12421981" h="2727874">
                <a:moveTo>
                  <a:pt x="0" y="0"/>
                </a:moveTo>
                <a:lnTo>
                  <a:pt x="12421981" y="0"/>
                </a:lnTo>
                <a:lnTo>
                  <a:pt x="12421981" y="2727875"/>
                </a:lnTo>
                <a:lnTo>
                  <a:pt x="0" y="27278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525282" y="0"/>
            <a:ext cx="11762718" cy="5429774"/>
          </a:xfrm>
          <a:custGeom>
            <a:avLst/>
            <a:gdLst/>
            <a:ahLst/>
            <a:cxnLst/>
            <a:rect l="l" t="t" r="r" b="b"/>
            <a:pathLst>
              <a:path w="11762718" h="5429774">
                <a:moveTo>
                  <a:pt x="0" y="0"/>
                </a:moveTo>
                <a:lnTo>
                  <a:pt x="11762718" y="0"/>
                </a:lnTo>
                <a:lnTo>
                  <a:pt x="11762718" y="5429774"/>
                </a:lnTo>
                <a:lnTo>
                  <a:pt x="0" y="54297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32424" r="-52640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0" y="5426888"/>
            <a:ext cx="9813979" cy="4860112"/>
          </a:xfrm>
          <a:custGeom>
            <a:avLst/>
            <a:gdLst/>
            <a:ahLst/>
            <a:cxnLst/>
            <a:rect l="l" t="t" r="r" b="b"/>
            <a:pathLst>
              <a:path w="9813979" h="4860112">
                <a:moveTo>
                  <a:pt x="0" y="0"/>
                </a:moveTo>
                <a:lnTo>
                  <a:pt x="9813979" y="0"/>
                </a:lnTo>
                <a:lnTo>
                  <a:pt x="9813979" y="4860112"/>
                </a:lnTo>
                <a:lnTo>
                  <a:pt x="0" y="48601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2949" b="-271388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988106" y="997963"/>
            <a:ext cx="678113" cy="641280"/>
          </a:xfrm>
          <a:custGeom>
            <a:avLst/>
            <a:gdLst/>
            <a:ahLst/>
            <a:cxnLst/>
            <a:rect l="l" t="t" r="r" b="b"/>
            <a:pathLst>
              <a:path w="678113" h="641280">
                <a:moveTo>
                  <a:pt x="0" y="0"/>
                </a:moveTo>
                <a:lnTo>
                  <a:pt x="678113" y="0"/>
                </a:lnTo>
                <a:lnTo>
                  <a:pt x="678113" y="641280"/>
                </a:lnTo>
                <a:lnTo>
                  <a:pt x="0" y="6412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070097" y="1079497"/>
            <a:ext cx="533400" cy="495300"/>
          </a:xfrm>
          <a:custGeom>
            <a:avLst/>
            <a:gdLst/>
            <a:ahLst/>
            <a:cxnLst/>
            <a:rect l="l" t="t" r="r" b="b"/>
            <a:pathLst>
              <a:path w="533400" h="495300">
                <a:moveTo>
                  <a:pt x="0" y="0"/>
                </a:moveTo>
                <a:lnTo>
                  <a:pt x="533400" y="0"/>
                </a:lnTo>
                <a:lnTo>
                  <a:pt x="533400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2051609" y="1061399"/>
            <a:ext cx="551240" cy="518160"/>
            <a:chOff x="0" y="0"/>
            <a:chExt cx="551231" cy="51816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51180" cy="518160"/>
            </a:xfrm>
            <a:custGeom>
              <a:avLst/>
              <a:gdLst/>
              <a:ahLst/>
              <a:cxnLst/>
              <a:rect l="l" t="t" r="r" b="b"/>
              <a:pathLst>
                <a:path w="551180" h="518160">
                  <a:moveTo>
                    <a:pt x="0" y="518160"/>
                  </a:moveTo>
                  <a:lnTo>
                    <a:pt x="551180" y="518160"/>
                  </a:lnTo>
                  <a:lnTo>
                    <a:pt x="55118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4065594" y="4616291"/>
            <a:ext cx="10131152" cy="11523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39"/>
              </a:lnSpc>
            </a:pPr>
            <a:r>
              <a:rPr lang="en-US" sz="14678" b="1" dirty="0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Thank</a:t>
            </a:r>
            <a:r>
              <a:rPr lang="en-US" sz="14678" b="1" dirty="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 </a:t>
            </a:r>
            <a:r>
              <a:rPr lang="en-US" sz="14678" b="1" dirty="0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You</a:t>
            </a:r>
          </a:p>
        </p:txBody>
      </p:sp>
      <p:sp>
        <p:nvSpPr>
          <p:cNvPr id="20" name="TextBox 20"/>
          <p:cNvSpPr txBox="1"/>
          <p:nvPr/>
        </p:nvSpPr>
        <p:spPr>
          <a:xfrm rot="-5400000">
            <a:off x="246164" y="8850230"/>
            <a:ext cx="773297" cy="298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21"/>
              </a:lnSpc>
            </a:pPr>
            <a:r>
              <a:rPr lang="en-US" sz="1658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15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388</Words>
  <Application>Microsoft Office PowerPoint</Application>
  <PresentationFormat>Custom</PresentationFormat>
  <Paragraphs>58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Raleway Bold</vt:lpstr>
      <vt:lpstr>Calibri</vt:lpstr>
      <vt:lpstr>Arial</vt:lpstr>
      <vt:lpstr>Raleway Heavy</vt:lpstr>
      <vt:lpstr>Raleway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 design.pdf</dc:title>
  <dc:creator>Ackshaya</dc:creator>
  <cp:lastModifiedBy>Ackshaya R</cp:lastModifiedBy>
  <cp:revision>2</cp:revision>
  <dcterms:created xsi:type="dcterms:W3CDTF">2006-08-16T00:00:00Z</dcterms:created>
  <dcterms:modified xsi:type="dcterms:W3CDTF">2025-03-26T15:24:51Z</dcterms:modified>
  <dc:identifier>DAGi0x1eEuM</dc:identifier>
</cp:coreProperties>
</file>

<file path=docProps/thumbnail.jpeg>
</file>